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CFF1"/>
    <a:srgbClr val="3333CC"/>
    <a:srgbClr val="FEB2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Динаміка професійного рівня педагогів 2008-2012 н.р.</c:v>
                </c:pt>
              </c:strCache>
            </c:strRef>
          </c:tx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Лист1!$A$2:$A$6</c:f>
              <c:numCache>
                <c:formatCode>"р."#,##0_);[Red]\("р."#,##0\)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Лист1!$B$2:$B$6</c:f>
              <c:numCache>
                <c:formatCode>0.00%</c:formatCode>
                <c:ptCount val="5"/>
                <c:pt idx="0" formatCode="0%">
                  <c:v>0.16</c:v>
                </c:pt>
                <c:pt idx="1">
                  <c:v>0.185</c:v>
                </c:pt>
                <c:pt idx="2" formatCode="0%">
                  <c:v>0.19</c:v>
                </c:pt>
                <c:pt idx="3">
                  <c:v>0.20799999999999999</c:v>
                </c:pt>
                <c:pt idx="4">
                  <c:v>0.25700000000000001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9477706692913386"/>
          <c:y val="0.38103346456692916"/>
          <c:w val="0.19272293307086613"/>
          <c:h val="0.428339074803149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Низький рівень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"р."#,##0_);[Red]\("р."#,##0\)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Лист1!$B$2:$B$6</c:f>
              <c:numCache>
                <c:formatCode>0%</c:formatCode>
                <c:ptCount val="5"/>
                <c:pt idx="0">
                  <c:v>0.2</c:v>
                </c:pt>
                <c:pt idx="1">
                  <c:v>0.17</c:v>
                </c:pt>
                <c:pt idx="2">
                  <c:v>0.14000000000000001</c:v>
                </c:pt>
                <c:pt idx="3">
                  <c:v>0.09</c:v>
                </c:pt>
                <c:pt idx="4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Серденій рівень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"р."#,##0_);[Red]\("р."#,##0\)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Лист1!$C$2:$C$6</c:f>
              <c:numCache>
                <c:formatCode>0%</c:formatCode>
                <c:ptCount val="5"/>
                <c:pt idx="0">
                  <c:v>0.45</c:v>
                </c:pt>
                <c:pt idx="1">
                  <c:v>0.38</c:v>
                </c:pt>
                <c:pt idx="2">
                  <c:v>0.36</c:v>
                </c:pt>
                <c:pt idx="3">
                  <c:v>0.16</c:v>
                </c:pt>
                <c:pt idx="4">
                  <c:v>7.0000000000000007E-2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Високий рівень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"р."#,##0_);[Red]\("р."#,##0\)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Лист1!$D$2:$D$6</c:f>
              <c:numCache>
                <c:formatCode>0%</c:formatCode>
                <c:ptCount val="5"/>
                <c:pt idx="0">
                  <c:v>0.35</c:v>
                </c:pt>
                <c:pt idx="1">
                  <c:v>0.45</c:v>
                </c:pt>
                <c:pt idx="2">
                  <c:v>0.5</c:v>
                </c:pt>
                <c:pt idx="3">
                  <c:v>0.75</c:v>
                </c:pt>
                <c:pt idx="4">
                  <c:v>0.88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4690944"/>
        <c:axId val="74741632"/>
        <c:axId val="0"/>
      </c:bar3DChart>
      <c:catAx>
        <c:axId val="74690944"/>
        <c:scaling>
          <c:orientation val="minMax"/>
        </c:scaling>
        <c:delete val="0"/>
        <c:axPos val="b"/>
        <c:numFmt formatCode="&quot;р.&quot;#,##0_);[Red]\(&quot;р.&quot;#,##0\)" sourceLinked="1"/>
        <c:majorTickMark val="out"/>
        <c:minorTickMark val="none"/>
        <c:tickLblPos val="nextTo"/>
        <c:crossAx val="74741632"/>
        <c:crosses val="autoZero"/>
        <c:auto val="1"/>
        <c:lblAlgn val="ctr"/>
        <c:lblOffset val="100"/>
        <c:noMultiLvlLbl val="0"/>
      </c:catAx>
      <c:valAx>
        <c:axId val="747416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46909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2000" dirty="0"/>
              <a:t>Участь </a:t>
            </a:r>
            <a:r>
              <a:rPr lang="ru-RU" sz="2000" dirty="0" err="1" smtClean="0"/>
              <a:t>педагогів</a:t>
            </a:r>
            <a:r>
              <a:rPr lang="ru-RU" sz="2000" dirty="0" smtClean="0"/>
              <a:t>, </a:t>
            </a:r>
            <a:r>
              <a:rPr lang="ru-RU" sz="2000" dirty="0" err="1" smtClean="0"/>
              <a:t>вихователя</a:t>
            </a:r>
            <a:r>
              <a:rPr lang="ru-RU" sz="2000" dirty="0" smtClean="0"/>
              <a:t>-методиста </a:t>
            </a:r>
          </a:p>
          <a:p>
            <a:pPr algn="ctr">
              <a:defRPr/>
            </a:pPr>
            <a:r>
              <a:rPr lang="ru-RU" sz="2000" dirty="0" smtClean="0"/>
              <a:t>КДНЗ </a:t>
            </a:r>
            <a:r>
              <a:rPr lang="ru-RU" sz="2000" dirty="0"/>
              <a:t>№ 158 в 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методичній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роботі</a:t>
            </a:r>
            <a:r>
              <a:rPr lang="ru-RU" sz="2000" dirty="0" smtClean="0"/>
              <a:t> района</a:t>
            </a:r>
          </a:p>
          <a:p>
            <a:pPr algn="ctr">
              <a:defRPr/>
            </a:pPr>
            <a:r>
              <a:rPr lang="ru-RU" sz="2000" dirty="0" smtClean="0"/>
              <a:t> 2008-2012 </a:t>
            </a:r>
            <a:r>
              <a:rPr lang="ru-RU" sz="2000" dirty="0" err="1" smtClean="0"/>
              <a:t>н.р</a:t>
            </a:r>
            <a:r>
              <a:rPr lang="ru-RU" sz="2000" dirty="0" smtClean="0"/>
              <a:t>.</a:t>
            </a:r>
            <a:endParaRPr lang="ru-RU" sz="2000" dirty="0"/>
          </a:p>
        </c:rich>
      </c:tx>
      <c:layout>
        <c:manualLayout>
          <c:xMode val="edge"/>
          <c:yMode val="edge"/>
          <c:x val="0.19144921397622486"/>
          <c:y val="1.356686863852734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Участь педагогів КДНЗ № 158 в методичній роботі района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"р."#,##0_);[Red]\("р."#,##0\)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Лист1!$B$2:$B$6</c:f>
              <c:numCache>
                <c:formatCode>0%</c:formatCode>
                <c:ptCount val="5"/>
                <c:pt idx="0">
                  <c:v>0.45</c:v>
                </c:pt>
                <c:pt idx="1">
                  <c:v>0.55000000000000004</c:v>
                </c:pt>
                <c:pt idx="2">
                  <c:v>0.63</c:v>
                </c:pt>
                <c:pt idx="3">
                  <c:v>0.74</c:v>
                </c:pt>
                <c:pt idx="4">
                  <c:v>0.88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4414464"/>
        <c:axId val="64524288"/>
        <c:axId val="0"/>
      </c:bar3DChart>
      <c:catAx>
        <c:axId val="24414464"/>
        <c:scaling>
          <c:orientation val="minMax"/>
        </c:scaling>
        <c:delete val="0"/>
        <c:axPos val="b"/>
        <c:numFmt formatCode="&quot;р.&quot;#,##0_);[Red]\(&quot;р.&quot;#,##0\)" sourceLinked="1"/>
        <c:majorTickMark val="out"/>
        <c:minorTickMark val="none"/>
        <c:tickLblPos val="nextTo"/>
        <c:crossAx val="64524288"/>
        <c:crosses val="autoZero"/>
        <c:auto val="1"/>
        <c:lblAlgn val="ctr"/>
        <c:lblOffset val="100"/>
        <c:noMultiLvlLbl val="0"/>
      </c:catAx>
      <c:valAx>
        <c:axId val="645242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4414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Участь педагогів, вихователя-методиста КДНЗ № 158 в  методичній роботі міста
 2008-2012 н.р.
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"р."#,##0_);[Red]\("р."#,##0\)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Лист1!$B$2:$B$6</c:f>
              <c:numCache>
                <c:formatCode>0%</c:formatCode>
                <c:ptCount val="5"/>
                <c:pt idx="0">
                  <c:v>0.15</c:v>
                </c:pt>
                <c:pt idx="1">
                  <c:v>0.23</c:v>
                </c:pt>
                <c:pt idx="2">
                  <c:v>0.33</c:v>
                </c:pt>
                <c:pt idx="3">
                  <c:v>0.41</c:v>
                </c:pt>
                <c:pt idx="4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4442752"/>
        <c:axId val="24444288"/>
        <c:axId val="0"/>
      </c:bar3DChart>
      <c:catAx>
        <c:axId val="24442752"/>
        <c:scaling>
          <c:orientation val="minMax"/>
        </c:scaling>
        <c:delete val="0"/>
        <c:axPos val="b"/>
        <c:numFmt formatCode="&quot;р.&quot;#,##0_);[Red]\(&quot;р.&quot;#,##0\)" sourceLinked="1"/>
        <c:majorTickMark val="out"/>
        <c:minorTickMark val="none"/>
        <c:tickLblPos val="nextTo"/>
        <c:crossAx val="24444288"/>
        <c:crosses val="autoZero"/>
        <c:auto val="1"/>
        <c:lblAlgn val="ctr"/>
        <c:lblOffset val="100"/>
        <c:noMultiLvlLbl val="0"/>
      </c:catAx>
      <c:valAx>
        <c:axId val="244442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444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60039FB-E8D2-427D-B6B4-FC207C4FE355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9246370-6C62-424E-87C4-E1E3FBE11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83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0D131A-665A-41D0-BBE5-ED8B1927AB3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DA9B8-B408-42F7-B9F4-DFB42B7669A7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D0AB5-C4FB-463C-9646-70508D040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99243-170B-4DBD-896C-ABC7555C6750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E6F57-444B-456F-A7C5-A7DAC71C9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53B84-835B-450E-9AD4-546EE5880DCD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47F07-7B89-4201-9160-7FBBFE3E7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0C642FE-2AED-479A-BD01-BA51B9B36CF0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F10CCE-9550-4A96-9FA2-9D5951332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82D35-9E7D-40E0-984A-AF14857BEA44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0CDF0-D4DB-4B31-94B3-690BC0A88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89716-2C8B-43B2-8B2D-F421D34608EB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57010-C535-4DC9-B6F2-0C0A56B64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273E-6CDD-42EE-A443-93C6E2FBFFEF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5F541-F78A-4344-BFEF-72430A45F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1AD6280-B4B0-443B-B543-5BE3097672F7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6101EB2-23BB-491A-B5AB-FC26E8C1F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6E5BF-C8FE-45CD-8BCE-A576528B0E97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C95AD-36A9-49A3-B326-F87C1DD49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25D20C7-077B-400B-9C56-2BBEACF78EC5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32FBEB4-D69C-4947-9D2B-5D29E715E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7E68029-7E64-455A-B181-E28EA8CD9142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60A8D40-DA40-4B53-96AA-32FFFC56C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907937D-B827-413A-97EA-2C9DEBE22C39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9DBF49F-E488-4502-BDF9-36DAB2FDE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19" r:id="rId4"/>
    <p:sldLayoutId id="2147483718" r:id="rId5"/>
    <p:sldLayoutId id="2147483723" r:id="rId6"/>
    <p:sldLayoutId id="2147483717" r:id="rId7"/>
    <p:sldLayoutId id="2147483724" r:id="rId8"/>
    <p:sldLayoutId id="2147483725" r:id="rId9"/>
    <p:sldLayoutId id="2147483716" r:id="rId10"/>
    <p:sldLayoutId id="214748371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microsoft.com/office/2007/relationships/hdphoto" Target="../media/hdphoto2.wdp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613" y="1268413"/>
            <a:ext cx="7019925" cy="17287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i="1" dirty="0" smtClean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uk-UA" sz="3600" i="1" dirty="0" smtClean="0">
                <a:solidFill>
                  <a:schemeClr val="accent3">
                    <a:lumMod val="75000"/>
                  </a:schemeClr>
                </a:solidFill>
              </a:rPr>
              <a:t>ТВОРЧІСТЬ БЕЗ       </a:t>
            </a:r>
            <a:br>
              <a:rPr lang="uk-UA" sz="3600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sz="36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sz="3600" i="1" dirty="0" smtClean="0">
                <a:solidFill>
                  <a:schemeClr val="accent3">
                    <a:lumMod val="75000"/>
                  </a:schemeClr>
                </a:solidFill>
              </a:rPr>
              <a:t>               ОБМЕЖЕНЬ»</a:t>
            </a:r>
            <a:endParaRPr lang="ru-RU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3238" y="188913"/>
            <a:ext cx="8640762" cy="792162"/>
          </a:xfrm>
        </p:spPr>
        <p:txBody>
          <a:bodyPr>
            <a:normAutofit/>
          </a:bodyPr>
          <a:lstStyle/>
          <a:p>
            <a:pPr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 КОМУНАЛЬНИЙ ДОШКІЛЬНИЙ  НАВЧАЛЬНИЙ ЗАКЛАД №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</a:rPr>
              <a:t>158 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</a:p>
          <a:p>
            <a:pPr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uk-UA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 ГУМАНІТАРНОГО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</a:rPr>
              <a:t>ТА ХУДОЖНЬО – ЕСТЕТИЧНОГО ПРОФІЛІВ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dmin\Desktop\P30790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5988" y="3284538"/>
            <a:ext cx="3600450" cy="2881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1782763" y="3284538"/>
            <a:ext cx="2951162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Вихователь-методист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i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Хрусталенко</a:t>
            </a:r>
            <a:r>
              <a:rPr lang="uk-UA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Олена Василівна</a:t>
            </a:r>
            <a:endParaRPr lang="ru-RU" i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DSCF53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288" y="176213"/>
            <a:ext cx="3600450" cy="2592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099" name="Picture 3" descr="C:\Users\admin\Desktop\DSCF52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3371850"/>
            <a:ext cx="3600450" cy="278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100" name="Picture 4" descr="C:\Users\admin\Desktop\DSCF52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188913"/>
            <a:ext cx="3744913" cy="2592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101" name="Picture 5" descr="C:\Users\admin\Desktop\DSCF529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3348038"/>
            <a:ext cx="3744913" cy="2808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DSCF53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190500"/>
            <a:ext cx="3862388" cy="289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5" name="Picture 3" descr="C:\Users\admin\Desktop\DSCF53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519488"/>
            <a:ext cx="3887788" cy="2916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6" name="Picture 4" descr="C:\Users\admin\Desktop\DSCF53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63800">
            <a:off x="631825" y="3795713"/>
            <a:ext cx="3427413" cy="2570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7" name="Picture 5" descr="C:\Users\admin\Desktop\DSCF53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00494">
            <a:off x="4897438" y="374650"/>
            <a:ext cx="3668712" cy="275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IMG_90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0063" y="2546350"/>
            <a:ext cx="3079750" cy="2309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147" name="Picture 3" descr="C:\Users\admin\Desktop\IMG_90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3203575" cy="240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148" name="Picture 4" descr="C:\Users\admin\Desktop\IMG_90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4437063"/>
            <a:ext cx="2851150" cy="2138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149" name="Picture 5" descr="C:\Users\admin\Desktop\IMG_90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00233">
            <a:off x="5551488" y="382588"/>
            <a:ext cx="2998787" cy="224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150" name="Picture 6" descr="C:\Users\admin\Desktop\IMG_906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766132">
            <a:off x="541338" y="3633788"/>
            <a:ext cx="2238375" cy="298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IMG_6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57315">
            <a:off x="479425" y="3187700"/>
            <a:ext cx="2665413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123" name="Picture 3" descr="C:\Users\admin\Desktop\IMG_60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3550" y="1633538"/>
            <a:ext cx="3227388" cy="2420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124" name="Picture 4" descr="C:\Users\admin\Desktop\IMG_60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53710">
            <a:off x="6650038" y="268288"/>
            <a:ext cx="2109787" cy="281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125" name="Picture 5" descr="C:\Users\admin\Desktop\IMG_60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4221163"/>
            <a:ext cx="3384550" cy="2538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126" name="Picture 6" descr="C:\Users\admin\Desktop\IMG_609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88" y="30163"/>
            <a:ext cx="2663825" cy="2776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петриківка\DSCF69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82263">
            <a:off x="5681663" y="473075"/>
            <a:ext cx="2922587" cy="2192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171" name="Picture 3" descr="C:\Users\admin\Desktop\петриківка\DSCF69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06713">
            <a:off x="180975" y="4246563"/>
            <a:ext cx="2660650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172" name="Picture 4" descr="G:\петриківка\DSCF69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019300"/>
            <a:ext cx="2360613" cy="3071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174" name="Picture 6" descr="G:\петриківка\DSCF696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9088">
            <a:off x="406400" y="184150"/>
            <a:ext cx="2786063" cy="3713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175" name="Picture 7" descr="G:\петриківка\DSCF697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71456">
            <a:off x="5692775" y="4102100"/>
            <a:ext cx="3222625" cy="2417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87982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Результативність роботи вихователя-методиста КДНЗ № 158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99344709"/>
              </p:ext>
            </p:extLst>
          </p:nvPr>
        </p:nvGraphicFramePr>
        <p:xfrm>
          <a:off x="611560" y="1556792"/>
          <a:ext cx="7776863" cy="4642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740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0037015"/>
              </p:ext>
            </p:extLst>
          </p:nvPr>
        </p:nvGraphicFramePr>
        <p:xfrm>
          <a:off x="347573" y="1268760"/>
          <a:ext cx="816082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15616" y="476672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Рівень готовності дітей до навчання в школі </a:t>
            </a:r>
          </a:p>
          <a:p>
            <a:pPr algn="ctr"/>
            <a:r>
              <a:rPr lang="uk-UA" sz="2000" b="1" dirty="0" smtClean="0"/>
              <a:t>2008-2012 </a:t>
            </a:r>
            <a:r>
              <a:rPr lang="uk-UA" sz="2000" b="1" dirty="0" err="1" smtClean="0"/>
              <a:t>н.р</a:t>
            </a:r>
            <a:r>
              <a:rPr lang="uk-UA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5279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80359006"/>
              </p:ext>
            </p:extLst>
          </p:nvPr>
        </p:nvGraphicFramePr>
        <p:xfrm>
          <a:off x="107504" y="476672"/>
          <a:ext cx="864096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115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54172611"/>
              </p:ext>
            </p:extLst>
          </p:nvPr>
        </p:nvGraphicFramePr>
        <p:xfrm>
          <a:off x="251520" y="476672"/>
          <a:ext cx="835292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922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prstTxWarp prst="textDoubleWave1">
              <a:avLst/>
            </a:prstTxWarp>
            <a:scene3d>
              <a:camera prst="orthographicFront"/>
              <a:lightRig rig="threePt" dir="t"/>
            </a:scene3d>
            <a:sp3d contourW="12700">
              <a:contourClr>
                <a:srgbClr val="002060"/>
              </a:contourClr>
            </a:sp3d>
          </a:bodyPr>
          <a:lstStyle/>
          <a:p>
            <a:r>
              <a:rPr lang="uk-UA" dirty="0">
                <a:solidFill>
                  <a:srgbClr val="7030A0"/>
                </a:solidFill>
                <a:effectLst>
                  <a:glow rad="228600">
                    <a:srgbClr val="E2CFF1">
                      <a:alpha val="71765"/>
                    </a:srgbClr>
                  </a:glow>
                  <a:reflection blurRad="6350" stA="60000" endA="900" endPos="58000" dir="5400000" sy="-100000" algn="bl" rotWithShape="0"/>
                </a:effectLst>
              </a:rPr>
              <a:t>НАШІ НАГОРОДИ ЗА 2008-2012 </a:t>
            </a:r>
            <a:r>
              <a:rPr lang="uk-UA" dirty="0" err="1">
                <a:solidFill>
                  <a:srgbClr val="7030A0"/>
                </a:solidFill>
                <a:effectLst>
                  <a:glow rad="228600">
                    <a:srgbClr val="E2CFF1">
                      <a:alpha val="71765"/>
                    </a:srgbClr>
                  </a:glow>
                </a:effectLst>
              </a:rPr>
              <a:t>н.р</a:t>
            </a:r>
            <a:r>
              <a:rPr lang="uk-UA" dirty="0">
                <a:solidFill>
                  <a:srgbClr val="7030A0"/>
                </a:solidFill>
                <a:effectLst>
                  <a:glow rad="228600">
                    <a:srgbClr val="E2CFF1">
                      <a:alpha val="71765"/>
                    </a:srgbClr>
                  </a:glow>
                  <a:reflection blurRad="6350" stA="60000" endA="900" endPos="58000" dir="5400000" sy="-100000" algn="bl" rotWithShape="0"/>
                </a:effectLst>
              </a:rPr>
              <a:t>.</a:t>
            </a:r>
            <a:endParaRPr lang="ru-RU" dirty="0">
              <a:solidFill>
                <a:srgbClr val="7030A0"/>
              </a:solidFill>
              <a:effectLst>
                <a:glow rad="228600">
                  <a:srgbClr val="E2CFF1">
                    <a:alpha val="71765"/>
                  </a:srgb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23555" name="Picture 3" descr="F:\грамота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0" y="1460079"/>
            <a:ext cx="2769312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F:\грамота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0" t="6853" r="5068" b="4642"/>
          <a:stretch/>
        </p:blipFill>
        <p:spPr bwMode="auto">
          <a:xfrm rot="16200000">
            <a:off x="4994456" y="2023469"/>
            <a:ext cx="3577958" cy="2451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F:\грамота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8" t="8109" r="4943" b="3478"/>
          <a:stretch/>
        </p:blipFill>
        <p:spPr bwMode="auto">
          <a:xfrm rot="16200000">
            <a:off x="2373646" y="2015482"/>
            <a:ext cx="3744416" cy="2673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18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77722" y="4345988"/>
            <a:ext cx="8332571" cy="1728192"/>
          </a:xfrm>
        </p:spPr>
        <p:txBody>
          <a:bodyPr>
            <a:prstTxWarp prst="textDeflateTop">
              <a:avLst/>
            </a:prstTxWarp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uk-UA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«Від </a:t>
            </a:r>
            <a:r>
              <a:rPr lang="uk-UA" b="1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дошкілля</a:t>
            </a:r>
            <a:r>
              <a:rPr lang="uk-UA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 традиційного до </a:t>
            </a:r>
            <a:r>
              <a:rPr lang="uk-UA" b="1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дошкілля</a:t>
            </a:r>
            <a:r>
              <a:rPr lang="uk-UA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 життєтворчого»</a:t>
            </a:r>
            <a:endParaRPr lang="ru-RU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E:\слайды\3\13юю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547664" y="404664"/>
            <a:ext cx="6192688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грамота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01" t="13187" r="5215" b="3038"/>
          <a:stretch/>
        </p:blipFill>
        <p:spPr bwMode="auto">
          <a:xfrm rot="16200000">
            <a:off x="-5214" y="877423"/>
            <a:ext cx="3298055" cy="2352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7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6879" y="91805"/>
            <a:ext cx="3934780" cy="648072"/>
          </a:xfrm>
        </p:spPr>
        <p:txBody>
          <a:bodyPr numCol="1">
            <a:prstTxWarp prst="textDeflate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u="sng" dirty="0" smtClean="0">
                <a:solidFill>
                  <a:schemeClr val="accent3">
                    <a:lumMod val="50000"/>
                  </a:schemeClr>
                </a:solidFill>
              </a:rPr>
              <a:t>Тема атестації:</a:t>
            </a:r>
            <a:endParaRPr lang="ru-RU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41450" y="974725"/>
            <a:ext cx="3887788" cy="1793875"/>
          </a:xfrm>
          <a:prstGeom prst="roundRect">
            <a:avLst/>
          </a:prstGeom>
          <a:solidFill>
            <a:srgbClr val="FEB27E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1619250" y="1133475"/>
            <a:ext cx="35290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 dirty="0">
                <a:latin typeface="Century Schoolbook" pitchFamily="18" charset="0"/>
              </a:rPr>
              <a:t>«Творчість без обмежень»</a:t>
            </a:r>
            <a:endParaRPr lang="ru-RU" dirty="0">
              <a:latin typeface="Century Schoolbook" pitchFamily="18" charset="0"/>
            </a:endParaRPr>
          </a:p>
          <a:p>
            <a:r>
              <a:rPr lang="uk-UA" b="1" i="1" dirty="0">
                <a:latin typeface="Century Schoolbook" pitchFamily="18" charset="0"/>
              </a:rPr>
              <a:t>Розвиток креативності в умовах </a:t>
            </a:r>
            <a:r>
              <a:rPr lang="uk-UA" b="1" i="1" dirty="0" err="1">
                <a:latin typeface="Century Schoolbook" pitchFamily="18" charset="0"/>
              </a:rPr>
              <a:t>навчально</a:t>
            </a:r>
            <a:r>
              <a:rPr lang="uk-UA" b="1" i="1" dirty="0">
                <a:latin typeface="Century Schoolbook" pitchFamily="18" charset="0"/>
              </a:rPr>
              <a:t> – виховного процесу.</a:t>
            </a:r>
            <a:endParaRPr lang="ru-RU" dirty="0">
              <a:latin typeface="Century Schoolbook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2762" y="1352351"/>
            <a:ext cx="3024336" cy="523220"/>
          </a:xfrm>
          <a:prstGeom prst="rect">
            <a:avLst/>
          </a:prstGeom>
          <a:noFill/>
        </p:spPr>
        <p:txBody>
          <a:bodyPr>
            <a:prstTxWarp prst="textCanU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u="sng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Завдання:</a:t>
            </a:r>
            <a:endParaRPr lang="ru-RU" sz="2800" b="1" u="sng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7088" y="3251200"/>
            <a:ext cx="6481762" cy="3346450"/>
          </a:xfrm>
          <a:prstGeom prst="roundRect">
            <a:avLst/>
          </a:prstGeom>
          <a:solidFill>
            <a:srgbClr val="FEB27E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углом вверх 16"/>
          <p:cNvSpPr/>
          <p:nvPr/>
        </p:nvSpPr>
        <p:spPr>
          <a:xfrm rot="5716361">
            <a:off x="617538" y="860425"/>
            <a:ext cx="865188" cy="706437"/>
          </a:xfrm>
          <a:prstGeom prst="bentUpArrow">
            <a:avLst/>
          </a:prstGeom>
          <a:solidFill>
            <a:srgbClr val="FEB2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углом вверх 19"/>
          <p:cNvSpPr/>
          <p:nvPr/>
        </p:nvSpPr>
        <p:spPr>
          <a:xfrm rot="4083557" flipV="1">
            <a:off x="6716713" y="1846263"/>
            <a:ext cx="915987" cy="1436687"/>
          </a:xfrm>
          <a:prstGeom prst="bentUpArrow">
            <a:avLst/>
          </a:prstGeom>
          <a:solidFill>
            <a:srgbClr val="FEB2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993775" y="3381375"/>
            <a:ext cx="6321425" cy="30765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1600" b="1" i="1" dirty="0">
                <a:latin typeface="+mn-lt"/>
              </a:rPr>
              <a:t>Збагачення теоретичного і практичного досвіду педагогів та надання їм можливості самовизначитися.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latin typeface="+mn-lt"/>
              </a:rPr>
              <a:t>2.  Реалізація завдань через інтерактивні методи навчання.</a:t>
            </a:r>
            <a:endParaRPr lang="ru-RU" sz="1600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b="1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latin typeface="+mn-lt"/>
              </a:rPr>
              <a:t>3.  Впровадження інноваційних технологій у процесі креативного розвитку дошкільнят.</a:t>
            </a:r>
            <a:endParaRPr lang="ru-RU" sz="1600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b="1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latin typeface="+mn-lt"/>
              </a:rPr>
              <a:t>4.  Розвивати креативність через всі види навчання</a:t>
            </a:r>
            <a:r>
              <a:rPr lang="uk-UA" sz="1400" b="1" i="1" dirty="0">
                <a:latin typeface="+mn-lt"/>
              </a:rPr>
              <a:t>.</a:t>
            </a:r>
            <a:endParaRPr lang="ru-RU" sz="1400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411" grpId="0"/>
      <p:bldP spid="8" grpId="0"/>
      <p:bldP spid="9" grpId="0" animBg="1"/>
      <p:bldP spid="17" grpId="0" animBg="1"/>
      <p:bldP spid="20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48872" cy="136815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Інтерактивні форми роботи:</a:t>
            </a:r>
            <a:br>
              <a:rPr lang="uk-UA" sz="36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u="sng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u="sng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74663" y="1125538"/>
            <a:ext cx="7499350" cy="129540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ru-RU" i="1" dirty="0"/>
          </a:p>
          <a:p>
            <a:pPr marL="274320" indent="-274320" fontAlgn="auto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uk-UA" b="1" i="1" dirty="0" smtClean="0">
                <a:solidFill>
                  <a:srgbClr val="0070C0"/>
                </a:solidFill>
              </a:rPr>
              <a:t>теоретичні: </a:t>
            </a:r>
            <a:r>
              <a:rPr lang="uk-UA" b="1" i="1" dirty="0" smtClean="0"/>
              <a:t>узагальнення, моделювання, синтез, аналіз;</a:t>
            </a:r>
            <a:r>
              <a:rPr lang="uk-UA" b="1" i="1" dirty="0">
                <a:solidFill>
                  <a:srgbClr val="0070C0"/>
                </a:solidFill>
              </a:rPr>
              <a:t> </a:t>
            </a:r>
            <a:r>
              <a:rPr lang="uk-UA" b="1" i="1" dirty="0" smtClean="0"/>
              <a:t>оцінка;</a:t>
            </a:r>
            <a:endParaRPr lang="ru-RU" i="1" dirty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ru-RU" i="1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8313" y="2492375"/>
            <a:ext cx="78486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uk-UA" b="1" i="1" dirty="0">
                <a:solidFill>
                  <a:srgbClr val="0070C0"/>
                </a:solidFill>
                <a:latin typeface="+mn-lt"/>
              </a:rPr>
              <a:t>   </a:t>
            </a:r>
            <a:r>
              <a:rPr lang="uk-UA" sz="2400" b="1" i="1" dirty="0">
                <a:solidFill>
                  <a:srgbClr val="0070C0"/>
                </a:solidFill>
                <a:latin typeface="+mn-lt"/>
              </a:rPr>
              <a:t>інформаційні:</a:t>
            </a:r>
            <a:r>
              <a:rPr lang="uk-UA" sz="2400" b="1" i="1" dirty="0">
                <a:latin typeface="+mn-lt"/>
              </a:rPr>
              <a:t> спостереження, бесіди, інтерв’ю;</a:t>
            </a:r>
            <a:endParaRPr lang="ru-RU" sz="2400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313" y="3427413"/>
            <a:ext cx="7488237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uk-UA" sz="2400" b="1" i="1" dirty="0">
                <a:solidFill>
                  <a:srgbClr val="0070C0"/>
                </a:solidFill>
                <a:latin typeface="+mn-lt"/>
              </a:rPr>
              <a:t>    продуктивні:  </a:t>
            </a:r>
            <a:r>
              <a:rPr lang="uk-UA" sz="2400" b="1" i="1" dirty="0">
                <a:latin typeface="+mn-lt"/>
              </a:rPr>
              <a:t>ситуації, експериментування, завдання;</a:t>
            </a:r>
            <a:endParaRPr lang="ru-RU" sz="2400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313" y="4468813"/>
            <a:ext cx="75057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uk-UA" b="1" i="1" dirty="0">
                <a:solidFill>
                  <a:srgbClr val="0070C0"/>
                </a:solidFill>
                <a:latin typeface="+mn-lt"/>
              </a:rPr>
              <a:t>  </a:t>
            </a:r>
            <a:r>
              <a:rPr lang="uk-UA" sz="2400" b="1" i="1" dirty="0">
                <a:solidFill>
                  <a:srgbClr val="0070C0"/>
                </a:solidFill>
                <a:latin typeface="+mn-lt"/>
              </a:rPr>
              <a:t>рейтингові:</a:t>
            </a:r>
            <a:r>
              <a:rPr lang="uk-UA" sz="2400" b="1" i="1" dirty="0">
                <a:latin typeface="+mn-lt"/>
              </a:rPr>
              <a:t> самооцінка, експертна оцінка</a:t>
            </a:r>
            <a:r>
              <a:rPr lang="uk-UA" b="1" i="1" dirty="0">
                <a:latin typeface="+mn-lt"/>
              </a:rPr>
              <a:t>.</a:t>
            </a:r>
            <a:endParaRPr lang="ru-RU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6263" y="609600"/>
            <a:ext cx="6389687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Очікувані результати:</a:t>
            </a:r>
            <a:endParaRPr lang="ru-RU" sz="3200" b="1" dirty="0">
              <a:solidFill>
                <a:srgbClr val="0070C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6263" y="1557338"/>
            <a:ext cx="83169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i="1">
                <a:latin typeface="Century Schoolbook" pitchFamily="18" charset="0"/>
              </a:rPr>
              <a:t>1.Диференційова</a:t>
            </a:r>
            <a:r>
              <a:rPr lang="uk-UA" sz="2000" b="1" i="1">
                <a:latin typeface="Georgia" pitchFamily="18" charset="0"/>
              </a:rPr>
              <a:t>н</a:t>
            </a:r>
            <a:r>
              <a:rPr lang="uk-UA" sz="2000" b="1" i="1">
                <a:latin typeface="Century Schoolbook" pitchFamily="18" charset="0"/>
              </a:rPr>
              <a:t>ний підхід у здійсненні креативного розвитку дошкільника за освітніми лініями Базового компоненту дошкільної освіти.</a:t>
            </a:r>
          </a:p>
          <a:p>
            <a:endParaRPr lang="ru-RU" i="1">
              <a:latin typeface="Century Schoolbook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76263" y="2749550"/>
            <a:ext cx="80994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i="1">
              <a:latin typeface="Century Schoolbook" pitchFamily="18" charset="0"/>
            </a:endParaRPr>
          </a:p>
          <a:p>
            <a:r>
              <a:rPr lang="uk-UA" b="1" i="1">
                <a:latin typeface="Century Schoolbook" pitchFamily="18" charset="0"/>
              </a:rPr>
              <a:t>2.Високий рівень креативної обізнаності через навчально – виховний процес.</a:t>
            </a:r>
          </a:p>
          <a:p>
            <a:endParaRPr lang="ru-RU" i="1">
              <a:latin typeface="Century Schoolbook" pitchFamily="18" charset="0"/>
            </a:endParaRPr>
          </a:p>
          <a:p>
            <a:endParaRPr lang="ru-RU">
              <a:latin typeface="Century Schoolbook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6263" y="4200525"/>
            <a:ext cx="69484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i="1">
              <a:latin typeface="Century Schoolbook" pitchFamily="18" charset="0"/>
            </a:endParaRPr>
          </a:p>
          <a:p>
            <a:r>
              <a:rPr lang="uk-UA" b="1" i="1">
                <a:latin typeface="Century Schoolbook" pitchFamily="18" charset="0"/>
              </a:rPr>
              <a:t>3. Професійне використання інноваційних технологій у роботі з дітьми.</a:t>
            </a:r>
          </a:p>
          <a:p>
            <a:endParaRPr lang="ru-RU">
              <a:latin typeface="Century Schoolbook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6263" y="5589588"/>
            <a:ext cx="694848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b="1" i="1">
              <a:latin typeface="Century Schoolbook" pitchFamily="18" charset="0"/>
            </a:endParaRPr>
          </a:p>
          <a:p>
            <a:r>
              <a:rPr lang="uk-UA" b="1" i="1">
                <a:latin typeface="Century Schoolbook" pitchFamily="18" charset="0"/>
              </a:rPr>
              <a:t>4.Складання творчих проектів.</a:t>
            </a:r>
            <a:endParaRPr lang="ru-RU" i="1">
              <a:latin typeface="Century Schoolbook" pitchFamily="18" charset="0"/>
            </a:endParaRPr>
          </a:p>
          <a:p>
            <a:endParaRPr lang="ru-RU">
              <a:latin typeface="Century Schoolbook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Объект 5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r:id="rId3" imgW="7468247" imgH="4871126" progId="Excel.Chart.8">
                  <p:embed/>
                </p:oleObj>
              </mc:Choice>
              <mc:Fallback>
                <p:oleObj r:id="rId3" imgW="7468247" imgH="4871126" progId="Excel.Char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7467600" cy="487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180527" y="260648"/>
            <a:ext cx="9001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Результати тестування педагогів на визначення креативності</a:t>
            </a:r>
            <a:endParaRPr lang="ru-RU" sz="3600" b="1" dirty="0">
              <a:ln w="11430"/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5" name="Объект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r:id="rId3" imgW="7468247" imgH="4871126" progId="Excel.Chart.8">
                  <p:embed/>
                </p:oleObj>
              </mc:Choice>
              <mc:Fallback>
                <p:oleObj r:id="rId3" imgW="7468247" imgH="4871126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7467600" cy="487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5090" y="260648"/>
            <a:ext cx="8201366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Результати тестування самооцінки рівня професійної  компетентності педагогів  КДНЗ № 158 за 2011-2012 навчальний рік</a:t>
            </a:r>
            <a:endParaRPr lang="ru-RU" sz="2400" b="1" dirty="0">
              <a:ln w="11430"/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Объект 5"/>
          <p:cNvGraphicFramePr>
            <a:graphicFrameLocks noGrp="1"/>
          </p:cNvGraphicFramePr>
          <p:nvPr>
            <p:ph sz="quarter" idx="1"/>
          </p:nvPr>
        </p:nvGraphicFramePr>
        <p:xfrm>
          <a:off x="457200" y="2205038"/>
          <a:ext cx="7467600" cy="426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r:id="rId3" imgW="7468247" imgH="4267570" progId="Excel.Chart.8">
                  <p:embed/>
                </p:oleObj>
              </mc:Choice>
              <mc:Fallback>
                <p:oleObj r:id="rId3" imgW="7468247" imgH="4267570" progId="Excel.Char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05038"/>
                        <a:ext cx="7467600" cy="426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27584" y="332656"/>
            <a:ext cx="7344816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Результати тестування визначення напряму методичної роботи вихователів КДНЗ № 158</a:t>
            </a:r>
            <a:endParaRPr lang="ru-RU" sz="2400" b="1" dirty="0">
              <a:ln w="11430"/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воспет\P3079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457325"/>
            <a:ext cx="3097213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054" name="Picture 6" descr="F:\методична робота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88865">
            <a:off x="5980113" y="438150"/>
            <a:ext cx="2901950" cy="210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5" name="Picture 7" descr="F:\методична робота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855199">
            <a:off x="5867400" y="3803650"/>
            <a:ext cx="3097213" cy="2247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056" name="Picture 8" descr="F:\методична робота 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686324">
            <a:off x="209550" y="465138"/>
            <a:ext cx="2921000" cy="198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7" name="Picture 9" descr="F:\методична робота (7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29395">
            <a:off x="338138" y="4598988"/>
            <a:ext cx="2684462" cy="195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312</TotalTime>
  <Words>260</Words>
  <Application>Microsoft Office PowerPoint</Application>
  <PresentationFormat>Экран (4:3)</PresentationFormat>
  <Paragraphs>45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Эркер</vt:lpstr>
      <vt:lpstr>Диаграмма Microsoft Excel</vt:lpstr>
      <vt:lpstr>«ТВОРЧІСТЬ БЕЗ                        ОБМЕЖЕНЬ»</vt:lpstr>
      <vt:lpstr>Презентация PowerPoint</vt:lpstr>
      <vt:lpstr>Тема атестації:</vt:lpstr>
      <vt:lpstr>Інтерактивні форми роботи: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НАШІ НАГОРОДИ ЗА 2008-2012 н.р.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«ТВОРЧІСТЬ БЕЗ                        ОБМЕЖЕНЬ»</dc:title>
  <dc:creator>admin</dc:creator>
  <cp:lastModifiedBy>admin</cp:lastModifiedBy>
  <cp:revision>30</cp:revision>
  <dcterms:created xsi:type="dcterms:W3CDTF">2012-12-06T12:14:00Z</dcterms:created>
  <dcterms:modified xsi:type="dcterms:W3CDTF">2013-01-04T11:59:35Z</dcterms:modified>
</cp:coreProperties>
</file>