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6" r:id="rId3"/>
    <p:sldId id="259" r:id="rId4"/>
    <p:sldId id="258" r:id="rId5"/>
    <p:sldId id="261" r:id="rId6"/>
    <p:sldId id="262" r:id="rId7"/>
    <p:sldId id="266" r:id="rId8"/>
    <p:sldId id="270" r:id="rId9"/>
    <p:sldId id="271" r:id="rId10"/>
    <p:sldId id="272" r:id="rId11"/>
    <p:sldId id="274" r:id="rId12"/>
    <p:sldId id="275" r:id="rId13"/>
    <p:sldId id="273" r:id="rId14"/>
    <p:sldId id="276" r:id="rId15"/>
    <p:sldId id="280" r:id="rId16"/>
    <p:sldId id="279" r:id="rId17"/>
    <p:sldId id="278" r:id="rId18"/>
    <p:sldId id="263" r:id="rId19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00CC00"/>
    <a:srgbClr val="FFFF66"/>
    <a:srgbClr val="66FF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97" autoAdjust="0"/>
    <p:restoredTop sz="94652" autoAdjust="0"/>
  </p:normalViewPr>
  <p:slideViewPr>
    <p:cSldViewPr>
      <p:cViewPr varScale="1">
        <p:scale>
          <a:sx n="70" d="100"/>
          <a:sy n="70" d="100"/>
        </p:scale>
        <p:origin x="-102" y="-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F02572-548E-4D98-A304-DA2A45008C7A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618900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4138F0-53A0-42EF-9BB1-7DBAC607D280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254471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4171D3-3261-41A5-B120-D8C5AEC0B183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579583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00E05E-8813-41B2-9046-3ABB75AE570A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96300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5A451D-A7C6-4D60-8CFF-B08F9D20AEC3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036494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B3E70A-12BF-4F76-AC3C-415531885895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023285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357A77-EEC5-4E68-B28B-6663551DD0CA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808983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5C11CC-81A4-45B0-98D0-79296FEEE978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384295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FE17B5-407E-47F4-8689-55309989D0BE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584275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DC904-D72D-4848-BCA6-F9CDC09F7BB8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376028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17D483-6F28-4268-8413-255C1B10557D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592303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0815608-588A-43C1-8C16-229B11B87FED}" type="slidenum">
              <a:rPr lang="es-ES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3131840" y="1700808"/>
            <a:ext cx="4536504" cy="2376264"/>
          </a:xfrm>
          <a:prstGeom prst="roundRect">
            <a:avLst>
              <a:gd name="adj" fmla="val 6387"/>
            </a:avLst>
          </a:prstGeom>
          <a:solidFill>
            <a:schemeClr val="accent5">
              <a:alpha val="24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131840" y="304055"/>
            <a:ext cx="7272808" cy="1252737"/>
          </a:xfrm>
          <a:prstGeom prst="roundRect">
            <a:avLst>
              <a:gd name="adj" fmla="val 6387"/>
            </a:avLst>
          </a:prstGeom>
          <a:solidFill>
            <a:schemeClr val="accent5">
              <a:alpha val="24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3728" y="404664"/>
            <a:ext cx="7020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chemeClr val="accent1">
                    <a:lumMod val="9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    </a:t>
            </a:r>
            <a:r>
              <a:rPr lang="uk-UA" sz="2800" b="1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chemeClr val="accent1">
                    <a:lumMod val="9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Піцик </a:t>
            </a:r>
            <a:endParaRPr lang="en-US" sz="2800" b="1" spc="300" dirty="0" smtClean="0">
              <a:ln w="11430" cmpd="sng">
                <a:solidFill>
                  <a:srgbClr val="002060"/>
                </a:solidFill>
                <a:prstDash val="solid"/>
                <a:miter lim="800000"/>
              </a:ln>
              <a:solidFill>
                <a:schemeClr val="accent1">
                  <a:lumMod val="9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en-US" sz="2800" b="1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chemeClr val="accent1">
                    <a:lumMod val="9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      </a:t>
            </a:r>
            <a:r>
              <a:rPr lang="uk-UA" sz="2800" b="1" spc="300" dirty="0" smtClean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chemeClr val="accent1">
                    <a:lumMod val="9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Світлана Анатоліївна</a:t>
            </a:r>
            <a:endParaRPr lang="ru-RU" sz="2800" b="1" spc="300" dirty="0">
              <a:ln w="11430" cmpd="sng">
                <a:solidFill>
                  <a:srgbClr val="002060"/>
                </a:solidFill>
                <a:prstDash val="solid"/>
                <a:miter lim="800000"/>
              </a:ln>
              <a:solidFill>
                <a:schemeClr val="accent1">
                  <a:lumMod val="9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5856" y="1700808"/>
            <a:ext cx="56886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Освіта: неповна вища, </a:t>
            </a:r>
            <a:r>
              <a:rPr lang="uk-UA" sz="2400" b="1" dirty="0" err="1" smtClean="0"/>
              <a:t>Жовтоводське</a:t>
            </a:r>
            <a:r>
              <a:rPr lang="uk-UA" sz="2400" b="1" dirty="0" smtClean="0"/>
              <a:t> педагогічне училище, 1989 р.</a:t>
            </a:r>
            <a:endParaRPr lang="ru-RU" sz="2400" dirty="0" smtClean="0"/>
          </a:p>
          <a:p>
            <a:r>
              <a:rPr lang="uk-UA" sz="2400" b="1" dirty="0" smtClean="0"/>
              <a:t>Спеціальність: дошкільне виховання</a:t>
            </a:r>
            <a:endParaRPr lang="ru-RU" sz="2400" dirty="0" smtClean="0"/>
          </a:p>
          <a:p>
            <a:r>
              <a:rPr lang="uk-UA" sz="2400" b="1" dirty="0" smtClean="0"/>
              <a:t>Стаж роботи: 24 років.</a:t>
            </a:r>
            <a:endParaRPr lang="ru-RU" sz="2400" dirty="0"/>
          </a:p>
        </p:txBody>
      </p:sp>
      <p:pic>
        <p:nvPicPr>
          <p:cNvPr id="5" name="Рисунок 4" descr="P1270247 -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2805131" cy="35730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79512" y="4509120"/>
            <a:ext cx="896448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sz="3600" b="1" i="1" cap="all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CC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ПРОБЛЕМА НАД ЯКОЮ ПРАЦЮЄ:</a:t>
            </a:r>
            <a:endParaRPr lang="ru-RU" sz="3600" b="1" i="1" cap="all" dirty="0">
              <a:ln w="0">
                <a:solidFill>
                  <a:schemeClr val="accent1">
                    <a:lumMod val="50000"/>
                  </a:schemeClr>
                </a:solidFill>
              </a:ln>
              <a:solidFill>
                <a:srgbClr val="00CC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reflection blurRad="12700" stA="50000" endPos="50000" dist="5000" dir="5400000" sy="-100000" rotWithShape="0"/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7" grpId="0"/>
      <p:bldP spid="6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i="1" spc="300" dirty="0" smtClean="0">
                <a:ln w="11430" cmpd="sng">
                  <a:solidFill>
                    <a:schemeClr val="accent5">
                      <a:lumMod val="25000"/>
                    </a:scheme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Словесні: бесіди, пізнавальні оповідання, пояснення</a:t>
            </a:r>
          </a:p>
        </p:txBody>
      </p:sp>
      <p:pic>
        <p:nvPicPr>
          <p:cNvPr id="6146" name="Picture 2" descr="H:\ПРЕЗЕНТАЦИЯ\P22101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573016"/>
            <a:ext cx="4159647" cy="3119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H:\ПРЕЗЕНТАЦИЯ\P22102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479" y="450805"/>
            <a:ext cx="4159647" cy="3119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H:\ПРЕЗЕНТАЦИЯ\P22102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573016"/>
            <a:ext cx="4159647" cy="3119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 descr="H:\ПРЕЗЕНТАЦИЯ\схемы\1 (4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404664"/>
            <a:ext cx="4176464" cy="3132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" descr="H:\ПРЕЗЕНТАЦИЯ\схемы\1 (35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1680" y="1484784"/>
            <a:ext cx="5472608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0"/>
                            </p:stCondLst>
                            <p:childTnLst>
                              <p:par>
                                <p:cTn id="3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500"/>
                            </p:stCondLst>
                            <p:childTnLst>
                              <p:par>
                                <p:cTn id="3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i="1" spc="300" dirty="0" smtClean="0">
                <a:ln w="11430" cmpd="sng">
                  <a:solidFill>
                    <a:schemeClr val="accent5">
                      <a:lumMod val="2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9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Наочні: картини, схеми, зразки.</a:t>
            </a:r>
          </a:p>
        </p:txBody>
      </p:sp>
      <p:pic>
        <p:nvPicPr>
          <p:cNvPr id="7170" name="Picture 2" descr="H:\ПРЕЗЕНТАЦИЯ\P22102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602868"/>
            <a:ext cx="4340175" cy="3255132"/>
          </a:xfrm>
          <a:prstGeom prst="flowChartPreparation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H:\ПРЕЗЕНТАЦИЯ\P22102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6632"/>
            <a:ext cx="4340175" cy="3255132"/>
          </a:xfrm>
          <a:prstGeom prst="flowChartPreparation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H:\ПРЕЗЕНТАЦИЯ\схемы\1 (3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4319080" cy="3239310"/>
          </a:xfrm>
          <a:prstGeom prst="flowChartPreparation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H:\ПРЕЗЕНТАЦИЯ\схемы\1 (3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618690"/>
            <a:ext cx="4319080" cy="3239310"/>
          </a:xfrm>
          <a:prstGeom prst="flowChartPreparation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00" decel="100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500"/>
                            </p:stCondLst>
                            <p:childTnLst>
                              <p:par>
                                <p:cTn id="2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0" decel="100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8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i="1" spc="300" dirty="0" smtClean="0">
                <a:ln w="11430" cmpd="sng">
                  <a:solidFill>
                    <a:schemeClr val="accent5">
                      <a:lumMod val="2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9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Метод проблемного навчання: самостійний пошук рішення на поставлене завдання</a:t>
            </a:r>
          </a:p>
        </p:txBody>
      </p:sp>
      <p:pic>
        <p:nvPicPr>
          <p:cNvPr id="8198" name="Picture 6" descr="H:\ПРЕЗЕНТАЦИЯ\P3120078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4860032" y="260648"/>
            <a:ext cx="3367559" cy="2525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9" name="Picture 7" descr="H:\ПРЕЗЕНТАЦИЯ\P3120085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1043608" y="4077072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H:\ПРЕЗЕНТАЦИЯ\рабочие\1 (62).JP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 l="23355" t="2502" r="1576" b="23680"/>
          <a:stretch>
            <a:fillRect/>
          </a:stretch>
        </p:blipFill>
        <p:spPr bwMode="auto">
          <a:xfrm>
            <a:off x="6084168" y="2852936"/>
            <a:ext cx="2855911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H:\ПРЕЗЕНТАЦИЯ\рабочие\1 (65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88640"/>
            <a:ext cx="2862318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7" name="Picture 5" descr="H:\ПРЕЗЕНТАЦИЯ\P3110057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2195736" y="1484784"/>
            <a:ext cx="4800534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500"/>
                            </p:stCondLst>
                            <p:childTnLst>
                              <p:par>
                                <p:cTn id="2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0"/>
                            </p:stCondLst>
                            <p:childTnLst>
                              <p:par>
                                <p:cTn id="3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4500"/>
                            </p:stCondLst>
                            <p:childTnLst>
                              <p:par>
                                <p:cTn id="4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_7016f_a22235e2_X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3626246"/>
            <a:ext cx="8100392" cy="37666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620688"/>
            <a:ext cx="8676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spc="300" dirty="0" smtClean="0">
                <a:ln w="11430" cmpd="sng">
                  <a:solidFill>
                    <a:schemeClr val="bg2">
                      <a:lumMod val="75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FFCC00"/>
                    </a:gs>
                    <a:gs pos="50000">
                      <a:srgbClr val="FFFF66"/>
                    </a:gs>
                    <a:gs pos="100000">
                      <a:srgbClr val="66FF33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ОЧІКУВАНІ РЕЗУЛЬТАТИ:</a:t>
            </a:r>
            <a:endParaRPr lang="ru-RU" sz="3600" b="1" spc="300" dirty="0">
              <a:ln w="11430" cmpd="sng">
                <a:solidFill>
                  <a:schemeClr val="bg2">
                    <a:lumMod val="75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FFCC00"/>
                  </a:gs>
                  <a:gs pos="50000">
                    <a:srgbClr val="FFFF66"/>
                  </a:gs>
                  <a:gs pos="100000">
                    <a:srgbClr val="66FF33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67544" y="1628800"/>
            <a:ext cx="7992888" cy="3672408"/>
          </a:xfrm>
          <a:prstGeom prst="roundRect">
            <a:avLst>
              <a:gd name="adj" fmla="val 17037"/>
            </a:avLst>
          </a:prstGeom>
          <a:solidFill>
            <a:schemeClr val="accent5">
              <a:alpha val="24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1200"/>
              </a:spcBef>
              <a:buFont typeface="Wingdings" pitchFamily="2" charset="2"/>
              <a:buChar char="ü"/>
            </a:pPr>
            <a:r>
              <a:rPr lang="uk-UA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Класифікують рослинний світ.</a:t>
            </a:r>
          </a:p>
          <a:p>
            <a:pPr lvl="0">
              <a:spcBef>
                <a:spcPts val="1200"/>
              </a:spcBef>
              <a:buFont typeface="Wingdings" pitchFamily="2" charset="2"/>
              <a:buChar char="ü"/>
            </a:pPr>
            <a:r>
              <a:rPr lang="uk-UA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Мають уявлення про способи збору, засушування,зберігання природного матеріалу.</a:t>
            </a:r>
          </a:p>
          <a:p>
            <a:pPr lvl="0">
              <a:spcBef>
                <a:spcPts val="1200"/>
              </a:spcBef>
              <a:buFont typeface="Wingdings" pitchFamily="2" charset="2"/>
              <a:buChar char="ü"/>
            </a:pPr>
            <a:r>
              <a:rPr lang="uk-UA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Виконують композиції різними прийомами.</a:t>
            </a:r>
          </a:p>
          <a:p>
            <a:pPr lvl="0">
              <a:spcBef>
                <a:spcPts val="1200"/>
              </a:spcBef>
              <a:buFont typeface="Wingdings" pitchFamily="2" charset="2"/>
              <a:buChar char="ü"/>
            </a:pPr>
            <a:r>
              <a:rPr lang="uk-UA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Вміють передавати характерні особливості предмета за допомогою рослинного матеріалу.</a:t>
            </a:r>
          </a:p>
          <a:p>
            <a:pPr lvl="0"/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ПРЕЗЕНТАЦИЯ\P30700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88640"/>
            <a:ext cx="4303663" cy="3227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9" name="Picture 3" descr="H:\ПРЕЗЕНТАЦИЯ\P21201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510" y="476671"/>
            <a:ext cx="4410490" cy="5880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0" name="Picture 4" descr="H:\ПРЕЗЕНТАЦИЯ\P30700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429000"/>
            <a:ext cx="4303663" cy="3227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ПРЕЗЕНТАЦИЯ\1 (1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2708920"/>
            <a:ext cx="2916324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1" name="Picture 3" descr="H:\ПРЕЗЕНТАЦИЯ\1 (8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88640"/>
            <a:ext cx="2862318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2" name="Picture 4" descr="H:\ПРЕЗЕНТАЦИЯ\1 (9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2862318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H:\ПРЕЗЕНТАЦИЯ\1 (3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83968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4" name="Picture 10" descr="H:\ПРЕЗЕНТАЦИЯ\1 (20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764704"/>
            <a:ext cx="4256644" cy="39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H:\ПРЕЗЕНТАЦИЯ\1 (29).JPG"/>
          <p:cNvPicPr>
            <a:picLocks noChangeAspect="1" noChangeArrowheads="1"/>
          </p:cNvPicPr>
          <p:nvPr/>
        </p:nvPicPr>
        <p:blipFill>
          <a:blip r:embed="rId4" cstate="print"/>
          <a:srcRect t="9772" b="10219"/>
          <a:stretch>
            <a:fillRect/>
          </a:stretch>
        </p:blipFill>
        <p:spPr bwMode="auto">
          <a:xfrm>
            <a:off x="3491880" y="2060848"/>
            <a:ext cx="4283968" cy="3955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3" name="Picture 9" descr="H:\ПРЕЗЕНТАЦИЯ\1 (3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24000" y="3618000"/>
            <a:ext cx="4320000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2708920"/>
            <a:ext cx="9144000" cy="4149080"/>
            <a:chOff x="0" y="2708920"/>
            <a:chExt cx="9144000" cy="4149080"/>
          </a:xfrm>
        </p:grpSpPr>
        <p:pic>
          <p:nvPicPr>
            <p:cNvPr id="10242" name="Picture 2" descr="H:\ПРЕЗЕНТАЦИЯ\P318009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2708920"/>
              <a:ext cx="2915815" cy="414908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246" name="Picture 6" descr="H:\ПРЕЗЕНТАЦИЯ\P3180088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62578" y="2780928"/>
              <a:ext cx="2881422" cy="407707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8" name="Группа 7"/>
          <p:cNvGrpSpPr/>
          <p:nvPr/>
        </p:nvGrpSpPr>
        <p:grpSpPr>
          <a:xfrm>
            <a:off x="1403648" y="1268760"/>
            <a:ext cx="6043007" cy="4149080"/>
            <a:chOff x="1403648" y="1268760"/>
            <a:chExt cx="6043007" cy="4149080"/>
          </a:xfrm>
        </p:grpSpPr>
        <p:pic>
          <p:nvPicPr>
            <p:cNvPr id="10243" name="Picture 3" descr="H:\ПРЕЗЕНТАЦИЯ\P3180093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03648" y="1340768"/>
              <a:ext cx="2861076" cy="405869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244" name="Picture 4" descr="H:\ПРЕЗЕНТАЦИЯ\P3180108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2000" y="1268760"/>
              <a:ext cx="2874655" cy="414908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10245" name="Picture 5" descr="H:\ПРЕЗЕНТАЦИЯ\P318008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0"/>
            <a:ext cx="4211960" cy="2929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043608" y="1340768"/>
            <a:ext cx="7776864" cy="2952328"/>
          </a:xfrm>
          <a:prstGeom prst="roundRect">
            <a:avLst>
              <a:gd name="adj" fmla="val 21063"/>
            </a:avLst>
          </a:prstGeom>
          <a:solidFill>
            <a:schemeClr val="accent5">
              <a:alpha val="9000"/>
            </a:schemeClr>
          </a:solidFill>
          <a:ln>
            <a:solidFill>
              <a:schemeClr val="lt1">
                <a:alpha val="45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uk-UA" sz="4000" b="1" spc="300" dirty="0" smtClean="0">
                <a:ln w="11430" cmpd="sng">
                  <a:solidFill>
                    <a:schemeClr val="bg2">
                      <a:lumMod val="75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FFCC00"/>
                    </a:gs>
                    <a:gs pos="50000">
                      <a:srgbClr val="FFFF66"/>
                    </a:gs>
                    <a:gs pos="83000">
                      <a:srgbClr val="66FF33">
                        <a:shade val="100000"/>
                        <a:satMod val="115000"/>
                      </a:srgbClr>
                    </a:gs>
                    <a:gs pos="100000">
                      <a:srgbClr val="00B0F0">
                        <a:alpha val="69000"/>
                      </a:srgbClr>
                    </a:gs>
                    <a:gs pos="100000">
                      <a:srgbClr val="FF0000"/>
                    </a:gs>
                  </a:gsLst>
                  <a:lin ang="18900000" scaled="1"/>
                  <a:tileRect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graph" pitchFamily="82" charset="0"/>
                <a:ea typeface="Verdana" pitchFamily="34" charset="0"/>
                <a:cs typeface="Verdana" pitchFamily="34" charset="0"/>
              </a:rPr>
              <a:t>«Природа як джерело натхнення, а її зображення засіб вираження почуттів…»</a:t>
            </a:r>
            <a:endParaRPr lang="ru-RU" sz="4000" b="1" spc="300" dirty="0" smtClean="0">
              <a:ln w="11430" cmpd="sng">
                <a:solidFill>
                  <a:schemeClr val="bg2">
                    <a:lumMod val="75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FFCC00"/>
                  </a:gs>
                  <a:gs pos="50000">
                    <a:srgbClr val="FFFF66"/>
                  </a:gs>
                  <a:gs pos="83000">
                    <a:srgbClr val="66FF33">
                      <a:shade val="100000"/>
                      <a:satMod val="115000"/>
                    </a:srgbClr>
                  </a:gs>
                  <a:gs pos="100000">
                    <a:srgbClr val="00B0F0">
                      <a:alpha val="69000"/>
                    </a:srgbClr>
                  </a:gs>
                  <a:gs pos="100000">
                    <a:srgbClr val="FF0000"/>
                  </a:gs>
                </a:gsLst>
                <a:lin ang="18900000" scaled="1"/>
                <a:tileRect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ligraph" pitchFamily="82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2123728" y="304055"/>
            <a:ext cx="8280920" cy="662881"/>
            <a:chOff x="2123728" y="304055"/>
            <a:chExt cx="8280920" cy="662881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3275856" y="304055"/>
              <a:ext cx="7128792" cy="662881"/>
            </a:xfrm>
            <a:prstGeom prst="roundRect">
              <a:avLst>
                <a:gd name="adj" fmla="val 6387"/>
              </a:avLst>
            </a:prstGeom>
            <a:solidFill>
              <a:schemeClr val="accent5">
                <a:alpha val="24000"/>
              </a:schemeClr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23728" y="404664"/>
              <a:ext cx="70202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uk-UA" sz="2400" b="1" spc="300" dirty="0" smtClean="0">
                  <a:ln w="11430" cmpd="sng">
                    <a:solidFill>
                      <a:srgbClr val="002060"/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  <a:ea typeface="Verdana" pitchFamily="34" charset="0"/>
                  <a:cs typeface="Verdana" pitchFamily="34" charset="0"/>
                </a:rPr>
                <a:t>“ПРИРОДА І ФАНТАЗІЯ”</a:t>
              </a:r>
              <a:endParaRPr lang="ru-RU" sz="2400" b="1" spc="300" dirty="0">
                <a:ln w="1143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115616" y="1988840"/>
            <a:ext cx="70202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i="1" spc="300" dirty="0" smtClean="0">
                <a:ln w="11430" cmpd="sng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МИСТЕЦТВО ФЛОРИСТИКИ ЯК ЗАСІБ ТВОРЧОГО ПОШУКУ ДОШКІЛЬНЯТ</a:t>
            </a:r>
            <a:endParaRPr lang="ru-RU" sz="3600" b="1" i="1" spc="300" dirty="0">
              <a:ln w="11430" cmpd="sng">
                <a:solidFill>
                  <a:schemeClr val="accent2">
                    <a:lumMod val="75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4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059832" y="2132856"/>
            <a:ext cx="2987824" cy="2808555"/>
          </a:xfrm>
          <a:prstGeom prst="roundRect">
            <a:avLst>
              <a:gd name="adj" fmla="val 31937"/>
            </a:avLst>
          </a:prstGeom>
          <a:solidFill>
            <a:schemeClr val="accent5">
              <a:alpha val="24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Площинна флористика (ошибана) чудово підходить для занять з дошкільнятами в силу своєї простоти і доступності.</a:t>
            </a:r>
            <a:endParaRPr lang="uk-UA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26" name="Picture 2" descr="H:\ПРЕЗЕНТАЦИЯ\P2120140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l="9559" t="7340" r="7594" b="16186"/>
          <a:stretch>
            <a:fillRect/>
          </a:stretch>
        </p:blipFill>
        <p:spPr bwMode="auto">
          <a:xfrm>
            <a:off x="0" y="3573015"/>
            <a:ext cx="4572000" cy="3284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H:\ПРЕЗЕНТАЦИЯ\P3180100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b="3441"/>
          <a:stretch>
            <a:fillRect/>
          </a:stretch>
        </p:blipFill>
        <p:spPr bwMode="auto">
          <a:xfrm>
            <a:off x="4595858" y="0"/>
            <a:ext cx="4548142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:\ПРЕЗЕНТАЦИЯ\P3180097.JP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 l="14071" t="16304" r="8274" b="15221"/>
          <a:stretch>
            <a:fillRect/>
          </a:stretch>
        </p:blipFill>
        <p:spPr bwMode="auto">
          <a:xfrm>
            <a:off x="4595857" y="3573016"/>
            <a:ext cx="4548143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H:\ПРЕЗЕНТАЦИЯ\P3040028.JPG"/>
          <p:cNvPicPr>
            <a:picLocks noChangeAspect="1" noChangeArrowheads="1"/>
          </p:cNvPicPr>
          <p:nvPr/>
        </p:nvPicPr>
        <p:blipFill>
          <a:blip r:embed="rId5" cstate="print">
            <a:lum bright="10000" contrast="10000"/>
          </a:blip>
          <a:srcRect l="8022" t="14052" r="6413" b="11991"/>
          <a:stretch>
            <a:fillRect/>
          </a:stretch>
        </p:blipFill>
        <p:spPr bwMode="auto">
          <a:xfrm>
            <a:off x="0" y="0"/>
            <a:ext cx="4589702" cy="3317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059832" y="2132856"/>
            <a:ext cx="2987824" cy="2808555"/>
          </a:xfrm>
          <a:prstGeom prst="roundRect">
            <a:avLst>
              <a:gd name="adj" fmla="val 31937"/>
            </a:avLst>
          </a:prstGeom>
          <a:solidFill>
            <a:schemeClr val="accent5">
              <a:alpha val="24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Творчість дітей – </a:t>
            </a:r>
          </a:p>
          <a:p>
            <a:pPr algn="ctr"/>
            <a:r>
              <a:rPr lang="uk-UA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це чарівний світ , </a:t>
            </a:r>
          </a:p>
          <a:p>
            <a:pPr algn="ctr"/>
            <a:r>
              <a:rPr lang="uk-UA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 якому цікаво всім - і самим дітям </a:t>
            </a:r>
          </a:p>
          <a:p>
            <a:pPr algn="ctr"/>
            <a:r>
              <a:rPr lang="uk-UA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і дорослим!</a:t>
            </a:r>
            <a:endParaRPr lang="uk-UA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37558E-6 L -0.1132 -0.1197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" y="-6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11841E-6 L 0.12014 -0.1126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" y="-5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22849E-6 L -0.14375 0.1385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" y="6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66512E-6 L 0.14166 0.1260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" y="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apleleafbrownshakehgcl.gif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 rot="12754993">
            <a:off x="7610399" y="-13319"/>
            <a:ext cx="1585250" cy="1585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404664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66FF33">
                        <a:shade val="30000"/>
                        <a:satMod val="115000"/>
                      </a:srgbClr>
                    </a:gs>
                    <a:gs pos="50000">
                      <a:srgbClr val="66FF33">
                        <a:shade val="67500"/>
                        <a:satMod val="115000"/>
                      </a:srgbClr>
                    </a:gs>
                    <a:gs pos="100000">
                      <a:srgbClr val="66FF33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ОСНОВНІ ЗАВДАННЯ:</a:t>
            </a:r>
            <a:endParaRPr lang="ru-RU" sz="3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66FF33">
                      <a:shade val="30000"/>
                      <a:satMod val="115000"/>
                    </a:srgbClr>
                  </a:gs>
                  <a:gs pos="50000">
                    <a:srgbClr val="66FF33">
                      <a:shade val="67500"/>
                      <a:satMod val="115000"/>
                    </a:srgbClr>
                  </a:gs>
                  <a:gs pos="100000">
                    <a:srgbClr val="66FF33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11560" y="1340768"/>
            <a:ext cx="7992888" cy="4320480"/>
          </a:xfrm>
          <a:prstGeom prst="roundRect">
            <a:avLst>
              <a:gd name="adj" fmla="val 17037"/>
            </a:avLst>
          </a:prstGeom>
          <a:solidFill>
            <a:schemeClr val="accent5">
              <a:alpha val="24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1200"/>
              </a:spcBef>
              <a:buFont typeface="Wingdings" pitchFamily="2" charset="2"/>
              <a:buChar char="ü"/>
            </a:pPr>
            <a:r>
              <a:rPr lang="uk-UA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Знайомити дітей з основами флора-дизайну.</a:t>
            </a:r>
          </a:p>
          <a:p>
            <a:pPr lvl="0">
              <a:spcBef>
                <a:spcPts val="1200"/>
              </a:spcBef>
              <a:buFont typeface="Wingdings" pitchFamily="2" charset="2"/>
              <a:buChar char="ü"/>
            </a:pPr>
            <a:r>
              <a:rPr lang="uk-UA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Розширювати кругозір дітей, знайомити з різноманітністю рослинного світу.</a:t>
            </a:r>
          </a:p>
          <a:p>
            <a:pPr lvl="0">
              <a:spcBef>
                <a:spcPts val="1200"/>
              </a:spcBef>
              <a:buFont typeface="Wingdings" pitchFamily="2" charset="2"/>
              <a:buChar char="ü"/>
            </a:pPr>
            <a:r>
              <a:rPr lang="uk-UA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Розвивати творче самовираження дитини через отримані знання та вміння, творчі здібності.</a:t>
            </a:r>
          </a:p>
          <a:p>
            <a:pPr lvl="0">
              <a:spcBef>
                <a:spcPts val="1200"/>
              </a:spcBef>
              <a:buFont typeface="Wingdings" pitchFamily="2" charset="2"/>
              <a:buChar char="ü"/>
            </a:pPr>
            <a:r>
              <a:rPr lang="uk-UA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Розвивати технічні навички та вміння при роботі з флористичним і декоративним матеріалом.</a:t>
            </a:r>
          </a:p>
          <a:p>
            <a:pPr lvl="0">
              <a:spcBef>
                <a:spcPts val="1200"/>
              </a:spcBef>
              <a:buFont typeface="Wingdings" pitchFamily="2" charset="2"/>
              <a:buChar char="ü"/>
            </a:pPr>
            <a:r>
              <a:rPr lang="uk-UA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Формувати позитивне і дбайливе ставлення до природи.</a:t>
            </a:r>
          </a:p>
          <a:p>
            <a:pPr lvl="0">
              <a:spcBef>
                <a:spcPts val="1200"/>
              </a:spcBef>
              <a:buFont typeface="Wingdings" pitchFamily="2" charset="2"/>
              <a:buChar char="ü"/>
            </a:pPr>
            <a:r>
              <a:rPr lang="uk-UA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Виконувати композиції різними прийомами: за допомогою крихти, цілого листа, вирізання.</a:t>
            </a:r>
          </a:p>
          <a:p>
            <a:pPr lvl="0"/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i="1" spc="300" dirty="0" smtClean="0">
                <a:ln w="11430" cmpd="sng">
                  <a:solidFill>
                    <a:schemeClr val="accent5">
                      <a:lumMod val="25000"/>
                    </a:schemeClr>
                  </a:solidFill>
                  <a:prstDash val="solid"/>
                  <a:miter lim="800000"/>
                </a:ln>
                <a:solidFill>
                  <a:srgbClr val="66FF33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Розширювати кругозір дітей, знайомити з різноманітністю рослинного світу </a:t>
            </a:r>
          </a:p>
        </p:txBody>
      </p:sp>
      <p:pic>
        <p:nvPicPr>
          <p:cNvPr id="2050" name="Picture 2" descr="H:\ПРЕЗЕНТАЦИЯ\P9300104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587801" y="3440851"/>
            <a:ext cx="4556199" cy="3417149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H:\ПРЕЗЕНТАЦИЯ\P2080043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0" y="3440851"/>
            <a:ext cx="4556199" cy="3417149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H:\ПРЕЗЕНТАЦИЯ\P2080054.JPG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/>
          <a:stretch>
            <a:fillRect/>
          </a:stretch>
        </p:blipFill>
        <p:spPr bwMode="auto">
          <a:xfrm>
            <a:off x="4587801" y="0"/>
            <a:ext cx="4556199" cy="3417149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H:\ПРЕЗЕНТАЦИЯ\P9300028.JPG"/>
          <p:cNvPicPr>
            <a:picLocks noChangeAspect="1" noChangeArrowheads="1"/>
          </p:cNvPicPr>
          <p:nvPr/>
        </p:nvPicPr>
        <p:blipFill>
          <a:blip r:embed="rId5" cstate="print">
            <a:lum bright="10000" contrast="10000"/>
          </a:blip>
          <a:srcRect/>
          <a:stretch>
            <a:fillRect/>
          </a:stretch>
        </p:blipFill>
        <p:spPr bwMode="auto">
          <a:xfrm>
            <a:off x="0" y="0"/>
            <a:ext cx="4556199" cy="3417149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i="1" spc="300" dirty="0" smtClean="0">
                <a:ln w="11430" cmpd="sng">
                  <a:solidFill>
                    <a:schemeClr val="accent5">
                      <a:lumMod val="25000"/>
                    </a:schemeClr>
                  </a:solidFill>
                  <a:prstDash val="solid"/>
                  <a:miter lim="800000"/>
                </a:ln>
                <a:solidFill>
                  <a:srgbClr val="66FF33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Розвивати творче самовираження дитини через отримані знання та вміння</a:t>
            </a:r>
          </a:p>
        </p:txBody>
      </p:sp>
      <p:pic>
        <p:nvPicPr>
          <p:cNvPr id="3075" name="Picture 3" descr="H:\ПРЕЗЕНТАЦИЯ\P2090102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251520" y="3356992"/>
            <a:ext cx="4427984" cy="3320989"/>
          </a:xfrm>
          <a:prstGeom prst="snip2Diag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H:\ПРЕЗЕНТАЦИЯ\P2220257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4860032" y="764704"/>
            <a:ext cx="4139747" cy="5519663"/>
          </a:xfrm>
          <a:prstGeom prst="snip2Diag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H:\ПРЕЗЕНТАЦИЯ\P3040005.JPG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 l="14636" t="12185" r="4054" b="5421"/>
          <a:stretch>
            <a:fillRect/>
          </a:stretch>
        </p:blipFill>
        <p:spPr bwMode="auto">
          <a:xfrm>
            <a:off x="251520" y="188640"/>
            <a:ext cx="4392488" cy="3338291"/>
          </a:xfrm>
          <a:prstGeom prst="snip2Diag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500"/>
                            </p:stCondLst>
                            <p:childTnLst>
                              <p:par>
                                <p:cTn id="3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i="1" spc="300" dirty="0" smtClean="0">
                <a:ln w="11430" cmpd="sng">
                  <a:solidFill>
                    <a:schemeClr val="accent5">
                      <a:lumMod val="25000"/>
                    </a:schemeClr>
                  </a:solidFill>
                  <a:prstDash val="solid"/>
                  <a:miter lim="800000"/>
                </a:ln>
                <a:solidFill>
                  <a:srgbClr val="66FF33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Розвивати технічні навички та вміння при роботі з флористичним і декоративним матеріалом</a:t>
            </a:r>
          </a:p>
        </p:txBody>
      </p:sp>
      <p:pic>
        <p:nvPicPr>
          <p:cNvPr id="4098" name="Picture 2" descr="H:\ПРЕЗЕНТАЦИЯ\P3070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19597">
            <a:off x="688002" y="3589983"/>
            <a:ext cx="3943623" cy="2957717"/>
          </a:xfrm>
          <a:prstGeom prst="round2Diag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H:\ПРЕЗЕНТАЦИЯ\P22102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19597">
            <a:off x="4720451" y="310300"/>
            <a:ext cx="3943623" cy="2957717"/>
          </a:xfrm>
          <a:prstGeom prst="round2Diag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H:\ПРЕЗЕНТАЦИЯ\P304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19597">
            <a:off x="543986" y="498940"/>
            <a:ext cx="3943623" cy="2957717"/>
          </a:xfrm>
          <a:prstGeom prst="round2Diag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H:\ПРЕЗЕНТАЦИЯ\наклеивание\1 (7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22996">
            <a:off x="4871136" y="3365840"/>
            <a:ext cx="4002114" cy="3001586"/>
          </a:xfrm>
          <a:prstGeom prst="round2Diag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692696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spc="300" dirty="0" smtClean="0">
                <a:ln w="11430" cmpd="sng">
                  <a:solidFill>
                    <a:schemeClr val="accent5">
                      <a:lumMod val="25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5000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90000"/>
                      </a:schemeClr>
                    </a:gs>
                  </a:gsLst>
                  <a:lin ang="18900000" scaled="1"/>
                  <a:tileRect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chemeClr val="accent5">
                      <a:lumMod val="50000"/>
                      <a:alpha val="43000"/>
                    </a:scheme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ФОРМИ ДІЯЛЬНОСТІ:</a:t>
            </a:r>
            <a:endParaRPr lang="ru-RU" sz="3600" b="1" spc="300" dirty="0" smtClean="0">
              <a:ln w="11430" cmpd="sng">
                <a:solidFill>
                  <a:schemeClr val="accent5">
                    <a:lumMod val="25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chemeClr val="accent1">
                      <a:lumMod val="50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90000"/>
                    </a:schemeClr>
                  </a:gs>
                </a:gsLst>
                <a:lin ang="18900000" scaled="1"/>
                <a:tileRect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chemeClr val="accent5">
                    <a:lumMod val="50000"/>
                    <a:alpha val="43000"/>
                  </a:scheme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95536" y="1772816"/>
            <a:ext cx="7992888" cy="3672408"/>
          </a:xfrm>
          <a:prstGeom prst="roundRect">
            <a:avLst>
              <a:gd name="adj" fmla="val 17037"/>
            </a:avLst>
          </a:prstGeom>
          <a:solidFill>
            <a:schemeClr val="accent5">
              <a:alpha val="24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1200"/>
              </a:spcBef>
              <a:buFont typeface="Wingdings" pitchFamily="2" charset="2"/>
              <a:buChar char="ü"/>
            </a:pPr>
            <a:r>
              <a:rPr lang="uk-UA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Метод спостереження: екскурсії, прогулянки.</a:t>
            </a:r>
          </a:p>
          <a:p>
            <a:pPr lvl="0">
              <a:spcBef>
                <a:spcPts val="1200"/>
              </a:spcBef>
              <a:buFont typeface="Wingdings" pitchFamily="2" charset="2"/>
              <a:buChar char="ü"/>
            </a:pPr>
            <a:r>
              <a:rPr lang="uk-UA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Словесні: бесіди, пізнавальні оповідання, пояснення.</a:t>
            </a:r>
          </a:p>
          <a:p>
            <a:pPr lvl="0">
              <a:spcBef>
                <a:spcPts val="1200"/>
              </a:spcBef>
              <a:buFont typeface="Wingdings" pitchFamily="2" charset="2"/>
              <a:buChar char="ü"/>
            </a:pPr>
            <a:r>
              <a:rPr lang="uk-UA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Наочні: картини, схеми, зразки.</a:t>
            </a:r>
          </a:p>
          <a:p>
            <a:pPr lvl="0">
              <a:spcBef>
                <a:spcPts val="1200"/>
              </a:spcBef>
              <a:buFont typeface="Wingdings" pitchFamily="2" charset="2"/>
              <a:buChar char="ü"/>
            </a:pPr>
            <a:r>
              <a:rPr lang="uk-UA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Метод проблемного навчання: самостійний пошук рішення на поставлене завдання.</a:t>
            </a:r>
          </a:p>
          <a:p>
            <a:pPr lvl="0"/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f008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11144" y="4725144"/>
            <a:ext cx="2132856" cy="2132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i="1" spc="300" dirty="0" smtClean="0">
                <a:ln w="11430" cmpd="sng">
                  <a:solidFill>
                    <a:schemeClr val="accent5">
                      <a:lumMod val="25000"/>
                    </a:scheme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Метод спостереження: екскурсії, прогулянки</a:t>
            </a:r>
          </a:p>
        </p:txBody>
      </p:sp>
      <p:pic>
        <p:nvPicPr>
          <p:cNvPr id="5122" name="Picture 2" descr="H:\ПРЕЗЕНТАЦИЯ\P2080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4427984" cy="3320988"/>
          </a:xfrm>
          <a:prstGeom prst="flowChartAlternateProcess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H:\ПРЕЗЕНТАЦИЯ\P20800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427984" cy="3320988"/>
          </a:xfrm>
          <a:prstGeom prst="flowChartAlternateProcess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:\ПРЕЗЕНТАЦИЯ\ЕКСКУРСИИ\1 (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429000"/>
            <a:ext cx="4358392" cy="3429000"/>
          </a:xfrm>
          <a:prstGeom prst="flowChartAlternateProcess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H:\ПРЕЗЕНТАЦИЯ\ЕКСКУРСИИ\1 (6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507487"/>
            <a:ext cx="4467351" cy="3350513"/>
          </a:xfrm>
          <a:prstGeom prst="flowChartAlternateProcess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1308</TotalTime>
  <Words>292</Words>
  <Application>Microsoft Office PowerPoint</Application>
  <PresentationFormat>Экран (4:3)</PresentationFormat>
  <Paragraphs>38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Diseño predeterminado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Яська</cp:lastModifiedBy>
  <cp:revision>145</cp:revision>
  <dcterms:created xsi:type="dcterms:W3CDTF">2010-05-23T14:28:12Z</dcterms:created>
  <dcterms:modified xsi:type="dcterms:W3CDTF">2014-01-26T16:20:56Z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93004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D5.0.3</vt:lpwstr>
  </property>
</Properties>
</file>